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0691813" cy="7559675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86" y="78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07F10-60D1-46C5-9878-99D15FF35C55}" type="datetimeFigureOut">
              <a:rPr lang="pl-PL" smtClean="0"/>
              <a:t>2021-06-22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1162050"/>
            <a:ext cx="4435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8CDF7-3B46-4CF1-B444-E864494F3E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0717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2021-06-22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971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2021-06-22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4601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2021-06-22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6597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2021-06-22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244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2021-06-22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245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2021-06-22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12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2021-06-22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9457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2021-06-22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180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2021-06-22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4286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2021-06-22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576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2021-06-22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2392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C3346-B9D3-450B-866B-72677D143CA1}" type="datetimeFigureOut">
              <a:rPr lang="pl-PL" smtClean="0"/>
              <a:t>2021-06-22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680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8A83A2F5-1D8F-44E3-8953-030FB92E1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562884"/>
              </p:ext>
            </p:extLst>
          </p:nvPr>
        </p:nvGraphicFramePr>
        <p:xfrm>
          <a:off x="0" y="0"/>
          <a:ext cx="10691814" cy="755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6160">
                  <a:extLst>
                    <a:ext uri="{9D8B030D-6E8A-4147-A177-3AD203B41FA5}">
                      <a16:colId xmlns:a16="http://schemas.microsoft.com/office/drawing/2014/main" val="1280482336"/>
                    </a:ext>
                  </a:extLst>
                </a:gridCol>
                <a:gridCol w="3561716">
                  <a:extLst>
                    <a:ext uri="{9D8B030D-6E8A-4147-A177-3AD203B41FA5}">
                      <a16:colId xmlns:a16="http://schemas.microsoft.com/office/drawing/2014/main" val="2204519429"/>
                    </a:ext>
                  </a:extLst>
                </a:gridCol>
                <a:gridCol w="3563938">
                  <a:extLst>
                    <a:ext uri="{9D8B030D-6E8A-4147-A177-3AD203B41FA5}">
                      <a16:colId xmlns:a16="http://schemas.microsoft.com/office/drawing/2014/main" val="2831274227"/>
                    </a:ext>
                  </a:extLst>
                </a:gridCol>
              </a:tblGrid>
              <a:tr h="7559675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912656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FE9E2799-946E-4E42-AF70-01349422283C}"/>
              </a:ext>
            </a:extLst>
          </p:cNvPr>
          <p:cNvSpPr txBox="1"/>
          <p:nvPr/>
        </p:nvSpPr>
        <p:spPr>
          <a:xfrm>
            <a:off x="383799" y="2053206"/>
            <a:ext cx="306423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Aft>
                <a:spcPts val="600"/>
              </a:spcAft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Sprzedaż dokonana bez paragonu stanowi czyn zabroniony!</a:t>
            </a:r>
          </a:p>
          <a:p>
            <a:pPr marL="266700" indent="-266700">
              <a:spcAft>
                <a:spcPts val="600"/>
              </a:spcAft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Sprzedaż z pominięciem kasy rejestrującej grozi karą grzywny nałożonej w drodze mandatu. </a:t>
            </a:r>
          </a:p>
          <a:p>
            <a:pPr marL="266700" indent="-266700">
              <a:spcAft>
                <a:spcPts val="600"/>
              </a:spcAft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Paragonu z kasy fiskalnej nie może zastąpić inny dokument, np. potwierdzenie zapłaty kartą płatniczą, paragon niefiskalny ani rachunek kelnerski.</a:t>
            </a:r>
          </a:p>
          <a:p>
            <a:pPr marL="266700" indent="-266700">
              <a:spcAft>
                <a:spcPts val="600"/>
              </a:spcAft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Za niewydanie paragonu odpowiada sprzedawca lub kelner, ale to TY Przedsiębiorco odpowiadasz za niedopełnienie nadzoru nad pracownikami.</a:t>
            </a:r>
          </a:p>
          <a:p>
            <a:pPr marL="266700" indent="-266700">
              <a:spcAft>
                <a:spcPts val="600"/>
              </a:spcAft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Unikanie rejestrowania sprzedaży na kasie fiskalnej to niższe wpływy do budżetu państwa, z którego finansowane jest wsparcie dla firm i przedsiębiorstw dotkniętych kryzysem związanym z </a:t>
            </a:r>
            <a:r>
              <a:rPr lang="pl-PL" sz="1100" b="1" dirty="0" err="1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koronawirusem</a:t>
            </a: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.</a:t>
            </a:r>
          </a:p>
          <a:p>
            <a:pPr marL="266700" indent="-266700">
              <a:spcAft>
                <a:spcPts val="600"/>
              </a:spcAft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Kara może wynosić nawet </a:t>
            </a:r>
            <a:r>
              <a:rPr lang="pl-PL" sz="1100" b="1" dirty="0">
                <a:solidFill>
                  <a:srgbClr val="FF000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14.000 zł</a:t>
            </a:r>
            <a:b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</a:b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Warto ryzykować? </a:t>
            </a:r>
          </a:p>
          <a:p>
            <a:pPr marL="266700" indent="-266700">
              <a:spcAft>
                <a:spcPts val="600"/>
              </a:spcAft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Od 1 stycznia 2021 r. przedsiębiorcy funkcjonujący w branży gastronomicznej mają obowiązek używania nowego rodzaju kas rejestrujących – </a:t>
            </a:r>
            <a:r>
              <a:rPr lang="pl-PL" sz="1100" b="1" dirty="0">
                <a:solidFill>
                  <a:srgbClr val="FF000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kas on-line. </a:t>
            </a: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Czy Ty już masz swoją kasę on-line?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9F0AF481-ACB6-4FAF-B001-EB67CC3A277C}"/>
              </a:ext>
            </a:extLst>
          </p:cNvPr>
          <p:cNvSpPr txBox="1"/>
          <p:nvPr/>
        </p:nvSpPr>
        <p:spPr>
          <a:xfrm>
            <a:off x="158119" y="1630713"/>
            <a:ext cx="3217547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sz="1400" dirty="0">
                <a:solidFill>
                  <a:srgbClr val="FF0000"/>
                </a:solidFill>
              </a:rPr>
              <a:t>Wykaż się rozwagą, wydaj paragon!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A790D650-F304-43C7-BEF2-B7F6C96D4BA5}"/>
              </a:ext>
            </a:extLst>
          </p:cNvPr>
          <p:cNvSpPr txBox="1"/>
          <p:nvPr/>
        </p:nvSpPr>
        <p:spPr>
          <a:xfrm>
            <a:off x="46278" y="792149"/>
            <a:ext cx="3584105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PRZEDSIĘBIORCO, PAMIĘTAJ !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6DB3148B-E6F4-4E4A-BB15-AD8A81A3E116}"/>
              </a:ext>
            </a:extLst>
          </p:cNvPr>
          <p:cNvSpPr/>
          <p:nvPr/>
        </p:nvSpPr>
        <p:spPr>
          <a:xfrm>
            <a:off x="-1" y="6949026"/>
            <a:ext cx="10691813" cy="6124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l-PL" b="1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AFAEEB9A-4B98-4056-BCE4-7AFEE00481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98" y="6968259"/>
            <a:ext cx="1465416" cy="40299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B633177A-06DC-4479-89B9-A92D7FA1FF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99" y="1218482"/>
            <a:ext cx="2751826" cy="315043"/>
          </a:xfrm>
          <a:prstGeom prst="rect">
            <a:avLst/>
          </a:prstGeom>
        </p:spPr>
      </p:pic>
      <p:sp>
        <p:nvSpPr>
          <p:cNvPr id="35" name="Prostokąt 34">
            <a:extLst>
              <a:ext uri="{FF2B5EF4-FFF2-40B4-BE49-F238E27FC236}">
                <a16:creationId xmlns:a16="http://schemas.microsoft.com/office/drawing/2014/main" id="{AA7C565C-875C-4925-845C-A88696417A69}"/>
              </a:ext>
            </a:extLst>
          </p:cNvPr>
          <p:cNvSpPr/>
          <p:nvPr/>
        </p:nvSpPr>
        <p:spPr>
          <a:xfrm>
            <a:off x="-2" y="-13529"/>
            <a:ext cx="10691813" cy="61247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l-PL" b="1" dirty="0"/>
          </a:p>
        </p:txBody>
      </p:sp>
      <p:sp>
        <p:nvSpPr>
          <p:cNvPr id="36" name="pole tekstowe 35">
            <a:extLst>
              <a:ext uri="{FF2B5EF4-FFF2-40B4-BE49-F238E27FC236}">
                <a16:creationId xmlns:a16="http://schemas.microsoft.com/office/drawing/2014/main" id="{E0DD0BE0-A102-4546-9291-A5E04CA73316}"/>
              </a:ext>
            </a:extLst>
          </p:cNvPr>
          <p:cNvSpPr txBox="1"/>
          <p:nvPr/>
        </p:nvSpPr>
        <p:spPr>
          <a:xfrm>
            <a:off x="-48510" y="228211"/>
            <a:ext cx="358410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chemeClr val="bg1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r>
              <a:rPr lang="pl-PL" sz="1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W S P I E R A J    U C Z C I W O Ś Ć </a:t>
            </a:r>
          </a:p>
        </p:txBody>
      </p:sp>
      <p:sp>
        <p:nvSpPr>
          <p:cNvPr id="61" name="pole tekstowe 60">
            <a:extLst>
              <a:ext uri="{FF2B5EF4-FFF2-40B4-BE49-F238E27FC236}">
                <a16:creationId xmlns:a16="http://schemas.microsoft.com/office/drawing/2014/main" id="{E0615F2F-587A-4C7D-8E8F-3CDC60D7F601}"/>
              </a:ext>
            </a:extLst>
          </p:cNvPr>
          <p:cNvSpPr txBox="1"/>
          <p:nvPr/>
        </p:nvSpPr>
        <p:spPr>
          <a:xfrm>
            <a:off x="3879507" y="2059931"/>
            <a:ext cx="306766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66700" indent="-266700">
              <a:lnSpc>
                <a:spcPct val="150000"/>
              </a:lnSpc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  <a:defRPr sz="1100" b="1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Sprzedaż dokonana bez paragonu stanowi czyn zabroniony!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Sprzedaż z pominięciem kasy rejestrującej grozi karą grzywny nałożonej w drodze mandatu.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Paragonu z kasy fiskalnej nie może zastąpić inny dokument, np. potwierdzenie zapłaty kartą płatniczą, paragon niefiskalny ani rachunek kelnerski.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Za niewydanie paragonu odpowiada sprzedawca lub kelner, ale to TY Przedsiębiorco odpowiadasz za niedopełnienie nadzoru nad pracownikami.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Unikanie rejestrowania sprzedaży na kasie fiskalnej to niższe wpływy do budżetu państwa, z którego finansowane jest wsparcie dla firm i przedsiębiorstw dotkniętych kryzysem związanym z </a:t>
            </a:r>
            <a:r>
              <a:rPr lang="pl-PL" dirty="0" err="1"/>
              <a:t>koronawirusem</a:t>
            </a:r>
            <a:r>
              <a:rPr lang="pl-PL" dirty="0"/>
              <a:t>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Kara może wynosić nawet </a:t>
            </a:r>
            <a:r>
              <a:rPr lang="pl-PL" dirty="0">
                <a:solidFill>
                  <a:srgbClr val="FF0000"/>
                </a:solidFill>
              </a:rPr>
              <a:t>14.000 zł</a:t>
            </a:r>
            <a:br>
              <a:rPr lang="pl-PL" dirty="0"/>
            </a:br>
            <a:r>
              <a:rPr lang="pl-PL" dirty="0"/>
              <a:t>Warto ryzykować?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Od 1 stycznia 2021 r. przedsiębiorcy funkcjonujący w branży gastronomicznej mają obowiązek używania nowego rodzaju kas rejestrujących – </a:t>
            </a:r>
            <a:r>
              <a:rPr lang="pl-PL" dirty="0">
                <a:solidFill>
                  <a:srgbClr val="FF0000"/>
                </a:solidFill>
              </a:rPr>
              <a:t>kas on-line. </a:t>
            </a:r>
            <a:r>
              <a:rPr lang="pl-PL" dirty="0"/>
              <a:t>Czy Ty już masz swoją kasę on-line?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pl-PL" dirty="0"/>
          </a:p>
        </p:txBody>
      </p:sp>
      <p:sp>
        <p:nvSpPr>
          <p:cNvPr id="62" name="pole tekstowe 61">
            <a:extLst>
              <a:ext uri="{FF2B5EF4-FFF2-40B4-BE49-F238E27FC236}">
                <a16:creationId xmlns:a16="http://schemas.microsoft.com/office/drawing/2014/main" id="{4A3C3C1B-D76C-4763-B46A-E062CCFDB0A6}"/>
              </a:ext>
            </a:extLst>
          </p:cNvPr>
          <p:cNvSpPr txBox="1"/>
          <p:nvPr/>
        </p:nvSpPr>
        <p:spPr>
          <a:xfrm>
            <a:off x="3719130" y="1630713"/>
            <a:ext cx="3253549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sz="1400" dirty="0">
                <a:solidFill>
                  <a:srgbClr val="FF0000"/>
                </a:solidFill>
              </a:rPr>
              <a:t>Wykaż się rozwagą, wydaj paragon!</a:t>
            </a:r>
          </a:p>
        </p:txBody>
      </p:sp>
      <p:sp>
        <p:nvSpPr>
          <p:cNvPr id="63" name="pole tekstowe 62">
            <a:extLst>
              <a:ext uri="{FF2B5EF4-FFF2-40B4-BE49-F238E27FC236}">
                <a16:creationId xmlns:a16="http://schemas.microsoft.com/office/drawing/2014/main" id="{F4B340CB-CAB5-40F5-91DB-19AE4EF181B6}"/>
              </a:ext>
            </a:extLst>
          </p:cNvPr>
          <p:cNvSpPr txBox="1"/>
          <p:nvPr/>
        </p:nvSpPr>
        <p:spPr>
          <a:xfrm>
            <a:off x="3630384" y="774639"/>
            <a:ext cx="3417268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r>
              <a:rPr lang="pl-PL" dirty="0"/>
              <a:t>PRZEDSIĘBIORCO, PAMIĘTAJ !</a:t>
            </a:r>
          </a:p>
        </p:txBody>
      </p:sp>
      <p:pic>
        <p:nvPicPr>
          <p:cNvPr id="64" name="Obraz 63">
            <a:extLst>
              <a:ext uri="{FF2B5EF4-FFF2-40B4-BE49-F238E27FC236}">
                <a16:creationId xmlns:a16="http://schemas.microsoft.com/office/drawing/2014/main" id="{EA01624A-B8F5-41EA-A512-175011315C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924" y="6978298"/>
            <a:ext cx="1465416" cy="402990"/>
          </a:xfrm>
          <a:prstGeom prst="rect">
            <a:avLst/>
          </a:prstGeom>
        </p:spPr>
      </p:pic>
      <p:pic>
        <p:nvPicPr>
          <p:cNvPr id="66" name="Obraz 65">
            <a:extLst>
              <a:ext uri="{FF2B5EF4-FFF2-40B4-BE49-F238E27FC236}">
                <a16:creationId xmlns:a16="http://schemas.microsoft.com/office/drawing/2014/main" id="{2D2F18BA-BEA1-4B59-94A5-EC48C0745F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904" y="1194340"/>
            <a:ext cx="2751826" cy="339185"/>
          </a:xfrm>
          <a:prstGeom prst="rect">
            <a:avLst/>
          </a:prstGeom>
        </p:spPr>
      </p:pic>
      <p:sp>
        <p:nvSpPr>
          <p:cNvPr id="67" name="pole tekstowe 66">
            <a:extLst>
              <a:ext uri="{FF2B5EF4-FFF2-40B4-BE49-F238E27FC236}">
                <a16:creationId xmlns:a16="http://schemas.microsoft.com/office/drawing/2014/main" id="{A726D9B2-C8A8-4CD1-A31D-EA6360F58A84}"/>
              </a:ext>
            </a:extLst>
          </p:cNvPr>
          <p:cNvSpPr txBox="1"/>
          <p:nvPr/>
        </p:nvSpPr>
        <p:spPr>
          <a:xfrm>
            <a:off x="3551765" y="228211"/>
            <a:ext cx="358410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r>
              <a:rPr lang="pl-PL" sz="1600" dirty="0"/>
              <a:t>W S P I E R A J    U C Z C I W O Ś Ć </a:t>
            </a:r>
          </a:p>
        </p:txBody>
      </p:sp>
      <p:sp>
        <p:nvSpPr>
          <p:cNvPr id="68" name="pole tekstowe 67">
            <a:extLst>
              <a:ext uri="{FF2B5EF4-FFF2-40B4-BE49-F238E27FC236}">
                <a16:creationId xmlns:a16="http://schemas.microsoft.com/office/drawing/2014/main" id="{55CBA7D8-F032-4EC3-841F-54B891F4994D}"/>
              </a:ext>
            </a:extLst>
          </p:cNvPr>
          <p:cNvSpPr txBox="1"/>
          <p:nvPr/>
        </p:nvSpPr>
        <p:spPr>
          <a:xfrm>
            <a:off x="7409591" y="2059931"/>
            <a:ext cx="303438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66700" indent="-266700">
              <a:lnSpc>
                <a:spcPct val="150000"/>
              </a:lnSpc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  <a:defRPr sz="1100" b="1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Sprzedaż dokonana bez paragonu stanowi czyn zabroniony!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Sprzedaż z pominięciem kasy rejestrującej grozi karą grzywny nałożonej w drodze mandatu.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Paragonu z kasy fiskalnej nie może zastąpić inny dokument, np. potwierdzenie zapłaty kartą płatniczą, paragon niefiskalny ani rachunek kelnerski.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Za niewydanie paragonu odpowiada sprzedawca lub kelner, ale to TY Przedsiębiorco odpowiadasz za niedopełnienie nadzoru nad pracownikami.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Unikanie rejestrowania sprzedaży na kasie fiskalnej to niższe wpływy do budżetu państwa, z którego finansowane jest wsparcie dla firm i przedsiębiorstw dotkniętych kryzysem związanym z </a:t>
            </a:r>
            <a:r>
              <a:rPr lang="pl-PL" dirty="0" err="1"/>
              <a:t>koronawirusem</a:t>
            </a:r>
            <a:r>
              <a:rPr lang="pl-PL" dirty="0"/>
              <a:t>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Kara może wynosić nawet </a:t>
            </a:r>
            <a:r>
              <a:rPr lang="pl-PL" dirty="0">
                <a:solidFill>
                  <a:srgbClr val="FF0000"/>
                </a:solidFill>
              </a:rPr>
              <a:t>14.000 zł</a:t>
            </a:r>
            <a:br>
              <a:rPr lang="pl-PL" dirty="0"/>
            </a:br>
            <a:r>
              <a:rPr lang="pl-PL" dirty="0"/>
              <a:t>Warto ryzykować?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Od 1 stycznia 2021 r. przedsiębiorcy funkcjonujący w branży gastronomicznej mają obowiązek używania nowego rodzaju kas rejestrujących – </a:t>
            </a:r>
            <a:r>
              <a:rPr lang="pl-PL" dirty="0">
                <a:solidFill>
                  <a:srgbClr val="FF0000"/>
                </a:solidFill>
              </a:rPr>
              <a:t>kas on-line. </a:t>
            </a:r>
            <a:r>
              <a:rPr lang="pl-PL" dirty="0"/>
              <a:t>Czy Ty już masz swoją kasę on-line?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pl-PL" dirty="0"/>
          </a:p>
        </p:txBody>
      </p:sp>
      <p:sp>
        <p:nvSpPr>
          <p:cNvPr id="69" name="pole tekstowe 68">
            <a:extLst>
              <a:ext uri="{FF2B5EF4-FFF2-40B4-BE49-F238E27FC236}">
                <a16:creationId xmlns:a16="http://schemas.microsoft.com/office/drawing/2014/main" id="{71003E92-2202-44F6-8374-F7B556AB4F0A}"/>
              </a:ext>
            </a:extLst>
          </p:cNvPr>
          <p:cNvSpPr txBox="1"/>
          <p:nvPr/>
        </p:nvSpPr>
        <p:spPr>
          <a:xfrm>
            <a:off x="7508767" y="1630713"/>
            <a:ext cx="2836033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dirty="0">
                <a:solidFill>
                  <a:srgbClr val="FF0000"/>
                </a:solidFill>
              </a:rPr>
              <a:t>Wykaż się rozwagą, wydaj paragon!</a:t>
            </a:r>
          </a:p>
        </p:txBody>
      </p:sp>
      <p:sp>
        <p:nvSpPr>
          <p:cNvPr id="70" name="pole tekstowe 69">
            <a:extLst>
              <a:ext uri="{FF2B5EF4-FFF2-40B4-BE49-F238E27FC236}">
                <a16:creationId xmlns:a16="http://schemas.microsoft.com/office/drawing/2014/main" id="{445DF12C-AAD5-4A5D-BB0A-82EC726DC879}"/>
              </a:ext>
            </a:extLst>
          </p:cNvPr>
          <p:cNvSpPr txBox="1"/>
          <p:nvPr/>
        </p:nvSpPr>
        <p:spPr>
          <a:xfrm>
            <a:off x="7048093" y="774639"/>
            <a:ext cx="3584105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dirty="0"/>
              <a:t>PRZEDSIĘBIORCO, PAMIĘTAJ !</a:t>
            </a:r>
          </a:p>
        </p:txBody>
      </p:sp>
      <p:pic>
        <p:nvPicPr>
          <p:cNvPr id="71" name="Obraz 70">
            <a:extLst>
              <a:ext uri="{FF2B5EF4-FFF2-40B4-BE49-F238E27FC236}">
                <a16:creationId xmlns:a16="http://schemas.microsoft.com/office/drawing/2014/main" id="{FB166C0A-848F-46EF-86ED-A1D893B78D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1560" y="6933108"/>
            <a:ext cx="1465416" cy="402990"/>
          </a:xfrm>
          <a:prstGeom prst="rect">
            <a:avLst/>
          </a:prstGeom>
        </p:spPr>
      </p:pic>
      <p:pic>
        <p:nvPicPr>
          <p:cNvPr id="73" name="Obraz 72">
            <a:extLst>
              <a:ext uri="{FF2B5EF4-FFF2-40B4-BE49-F238E27FC236}">
                <a16:creationId xmlns:a16="http://schemas.microsoft.com/office/drawing/2014/main" id="{FAE47765-44EC-47BA-964F-B918425AE9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1560" y="1208612"/>
            <a:ext cx="2751826" cy="324913"/>
          </a:xfrm>
          <a:prstGeom prst="rect">
            <a:avLst/>
          </a:prstGeom>
        </p:spPr>
      </p:pic>
      <p:sp>
        <p:nvSpPr>
          <p:cNvPr id="74" name="pole tekstowe 73">
            <a:extLst>
              <a:ext uri="{FF2B5EF4-FFF2-40B4-BE49-F238E27FC236}">
                <a16:creationId xmlns:a16="http://schemas.microsoft.com/office/drawing/2014/main" id="{468B75E4-5EFB-45BE-9C88-F87EEFA3A416}"/>
              </a:ext>
            </a:extLst>
          </p:cNvPr>
          <p:cNvSpPr txBox="1"/>
          <p:nvPr/>
        </p:nvSpPr>
        <p:spPr>
          <a:xfrm>
            <a:off x="7108152" y="228211"/>
            <a:ext cx="358410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r>
              <a:rPr lang="pl-PL" sz="1600" dirty="0"/>
              <a:t>W S P I E R A J    U C Z C I W O Ś Ć </a:t>
            </a:r>
          </a:p>
        </p:txBody>
      </p:sp>
    </p:spTree>
    <p:extLst>
      <p:ext uri="{BB962C8B-B14F-4D97-AF65-F5344CB8AC3E}">
        <p14:creationId xmlns:p14="http://schemas.microsoft.com/office/powerpoint/2010/main" val="381390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ela 27">
            <a:extLst>
              <a:ext uri="{FF2B5EF4-FFF2-40B4-BE49-F238E27FC236}">
                <a16:creationId xmlns:a16="http://schemas.microsoft.com/office/drawing/2014/main" id="{0BFB435A-FFE1-4DEC-BFCD-63DF2DB67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632026"/>
              </p:ext>
            </p:extLst>
          </p:nvPr>
        </p:nvGraphicFramePr>
        <p:xfrm>
          <a:off x="0" y="0"/>
          <a:ext cx="10691814" cy="755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3938">
                  <a:extLst>
                    <a:ext uri="{9D8B030D-6E8A-4147-A177-3AD203B41FA5}">
                      <a16:colId xmlns:a16="http://schemas.microsoft.com/office/drawing/2014/main" val="1280482336"/>
                    </a:ext>
                  </a:extLst>
                </a:gridCol>
                <a:gridCol w="3563938">
                  <a:extLst>
                    <a:ext uri="{9D8B030D-6E8A-4147-A177-3AD203B41FA5}">
                      <a16:colId xmlns:a16="http://schemas.microsoft.com/office/drawing/2014/main" val="2204519429"/>
                    </a:ext>
                  </a:extLst>
                </a:gridCol>
                <a:gridCol w="3563938">
                  <a:extLst>
                    <a:ext uri="{9D8B030D-6E8A-4147-A177-3AD203B41FA5}">
                      <a16:colId xmlns:a16="http://schemas.microsoft.com/office/drawing/2014/main" val="2831274227"/>
                    </a:ext>
                  </a:extLst>
                </a:gridCol>
              </a:tblGrid>
              <a:tr h="7559675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912656"/>
                  </a:ext>
                </a:extLst>
              </a:tr>
            </a:tbl>
          </a:graphicData>
        </a:graphic>
      </p:graphicFrame>
      <p:sp>
        <p:nvSpPr>
          <p:cNvPr id="29" name="pole tekstowe 28">
            <a:extLst>
              <a:ext uri="{FF2B5EF4-FFF2-40B4-BE49-F238E27FC236}">
                <a16:creationId xmlns:a16="http://schemas.microsoft.com/office/drawing/2014/main" id="{B3774360-20B8-4D90-890D-CF374B7C18ED}"/>
              </a:ext>
            </a:extLst>
          </p:cNvPr>
          <p:cNvSpPr txBox="1"/>
          <p:nvPr/>
        </p:nvSpPr>
        <p:spPr>
          <a:xfrm>
            <a:off x="404679" y="2070767"/>
            <a:ext cx="2848147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66700" indent="-266700">
              <a:lnSpc>
                <a:spcPct val="150000"/>
              </a:lnSpc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  <a:defRPr sz="1100" b="1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Nie biorąc paragonu GODZISZ SIĘ </a:t>
            </a:r>
            <a:br>
              <a:rPr lang="pl-PL" dirty="0"/>
            </a:br>
            <a:r>
              <a:rPr lang="pl-PL" dirty="0"/>
              <a:t>na uczestnictwo w szarej strefie.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Brak paragonu, to niższe wpływy </a:t>
            </a:r>
            <a:br>
              <a:rPr lang="pl-PL" dirty="0"/>
            </a:br>
            <a:r>
              <a:rPr lang="pl-PL" dirty="0"/>
              <a:t>do budżetu państwa, z którego finansowana jest TWOJA opieka zdrowotna, edukacja, bezpieczeństwo.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Unikanie rejestrowania sprzedaży na kasie fiskalnej to niższe wpływy do budżetu państwa, z których przeznaczane są środki na przeciwdziałanie bezrobociu i ochronę miejsc pracy.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Paragon oznacza wyższe kwoty przeznaczane z budżetu na usuwanie skutków gospodarczych kryzysu wywołanego </a:t>
            </a:r>
            <a:r>
              <a:rPr lang="pl-PL" dirty="0" err="1"/>
              <a:t>koronawirusem</a:t>
            </a:r>
            <a:r>
              <a:rPr lang="pl-PL" dirty="0"/>
              <a:t> w poszczególnych sektorach i przedsiębiorstwach.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Brak paragonu za wykonaną usługę </a:t>
            </a:r>
            <a:br>
              <a:rPr lang="pl-PL" dirty="0"/>
            </a:br>
            <a:r>
              <a:rPr lang="pl-PL" dirty="0"/>
              <a:t>lub zakupiony towar pozbawia CIĘ możliwości reklamacji lub dochodzenia swoich praw.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Paragon daje CI pewność, że sprzedawca jest uczciwy i gotowy wziąć odpowiedzialność za sprzedany towar</a:t>
            </a:r>
            <a:br>
              <a:rPr lang="pl-PL" dirty="0"/>
            </a:br>
            <a:r>
              <a:rPr lang="pl-PL" dirty="0"/>
              <a:t>lub usługę. </a:t>
            </a:r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7B6112D6-DA1F-49FC-B5C7-8CA5E70AF55D}"/>
              </a:ext>
            </a:extLst>
          </p:cNvPr>
          <p:cNvSpPr txBox="1"/>
          <p:nvPr/>
        </p:nvSpPr>
        <p:spPr>
          <a:xfrm>
            <a:off x="105743" y="1646098"/>
            <a:ext cx="3446020" cy="27699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FF000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sz="1200" dirty="0">
                <a:solidFill>
                  <a:srgbClr val="002060"/>
                </a:solidFill>
              </a:rPr>
              <a:t>Biorąc paragon nic nie tracisz a wiele zyskujesz</a:t>
            </a:r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4F9F7517-BA8C-4AD5-A2D7-44A78B6B8E62}"/>
              </a:ext>
            </a:extLst>
          </p:cNvPr>
          <p:cNvSpPr txBox="1"/>
          <p:nvPr/>
        </p:nvSpPr>
        <p:spPr>
          <a:xfrm>
            <a:off x="-52360" y="827157"/>
            <a:ext cx="3584105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dirty="0">
                <a:solidFill>
                  <a:srgbClr val="FF0000"/>
                </a:solidFill>
              </a:rPr>
              <a:t>KLIENCIE, WEŹ PARAGON</a:t>
            </a:r>
          </a:p>
        </p:txBody>
      </p:sp>
      <p:sp>
        <p:nvSpPr>
          <p:cNvPr id="32" name="Prostokąt 31">
            <a:extLst>
              <a:ext uri="{FF2B5EF4-FFF2-40B4-BE49-F238E27FC236}">
                <a16:creationId xmlns:a16="http://schemas.microsoft.com/office/drawing/2014/main" id="{3F9EDF88-75BE-48A4-B697-BA67C5B13A00}"/>
              </a:ext>
            </a:extLst>
          </p:cNvPr>
          <p:cNvSpPr/>
          <p:nvPr/>
        </p:nvSpPr>
        <p:spPr>
          <a:xfrm>
            <a:off x="-1" y="6949026"/>
            <a:ext cx="10691813" cy="6124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l-PL"/>
          </a:p>
        </p:txBody>
      </p:sp>
      <p:pic>
        <p:nvPicPr>
          <p:cNvPr id="33" name="Obraz 32">
            <a:extLst>
              <a:ext uri="{FF2B5EF4-FFF2-40B4-BE49-F238E27FC236}">
                <a16:creationId xmlns:a16="http://schemas.microsoft.com/office/drawing/2014/main" id="{66DEFA3F-B2A9-48F5-B294-D0630AA60B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98" y="6968259"/>
            <a:ext cx="1465416" cy="40299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B574D080-1E6A-4133-B9FA-5898E3D906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6" y="1284067"/>
            <a:ext cx="2283731" cy="310817"/>
          </a:xfrm>
          <a:prstGeom prst="rect">
            <a:avLst/>
          </a:prstGeom>
        </p:spPr>
      </p:pic>
      <p:sp>
        <p:nvSpPr>
          <p:cNvPr id="36" name="Prostokąt 35">
            <a:extLst>
              <a:ext uri="{FF2B5EF4-FFF2-40B4-BE49-F238E27FC236}">
                <a16:creationId xmlns:a16="http://schemas.microsoft.com/office/drawing/2014/main" id="{8BC3C335-90FC-4569-8628-ADE68A0CF8F7}"/>
              </a:ext>
            </a:extLst>
          </p:cNvPr>
          <p:cNvSpPr/>
          <p:nvPr/>
        </p:nvSpPr>
        <p:spPr>
          <a:xfrm>
            <a:off x="-2" y="-13529"/>
            <a:ext cx="10691813" cy="6124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l-PL">
              <a:solidFill>
                <a:srgbClr val="002060"/>
              </a:solidFill>
            </a:endParaRPr>
          </a:p>
        </p:txBody>
      </p:sp>
      <p:sp>
        <p:nvSpPr>
          <p:cNvPr id="37" name="pole tekstowe 36">
            <a:extLst>
              <a:ext uri="{FF2B5EF4-FFF2-40B4-BE49-F238E27FC236}">
                <a16:creationId xmlns:a16="http://schemas.microsoft.com/office/drawing/2014/main" id="{901FF889-C719-41C9-B953-F295974B3725}"/>
              </a:ext>
            </a:extLst>
          </p:cNvPr>
          <p:cNvSpPr txBox="1"/>
          <p:nvPr/>
        </p:nvSpPr>
        <p:spPr>
          <a:xfrm>
            <a:off x="-32342" y="164131"/>
            <a:ext cx="358410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r>
              <a:rPr lang="pl-PL" dirty="0"/>
              <a:t>W S P I E R A J    U C Z C I W O Ś Ć </a:t>
            </a:r>
          </a:p>
        </p:txBody>
      </p:sp>
      <p:pic>
        <p:nvPicPr>
          <p:cNvPr id="55" name="Obraz 54">
            <a:extLst>
              <a:ext uri="{FF2B5EF4-FFF2-40B4-BE49-F238E27FC236}">
                <a16:creationId xmlns:a16="http://schemas.microsoft.com/office/drawing/2014/main" id="{ABF84887-69E2-4383-9359-588E331D66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848" y="6982148"/>
            <a:ext cx="1465416" cy="402990"/>
          </a:xfrm>
          <a:prstGeom prst="rect">
            <a:avLst/>
          </a:prstGeom>
        </p:spPr>
      </p:pic>
      <p:sp>
        <p:nvSpPr>
          <p:cNvPr id="58" name="pole tekstowe 57">
            <a:extLst>
              <a:ext uri="{FF2B5EF4-FFF2-40B4-BE49-F238E27FC236}">
                <a16:creationId xmlns:a16="http://schemas.microsoft.com/office/drawing/2014/main" id="{10AAA428-8FF9-41B5-B3AC-397817BAE3E9}"/>
              </a:ext>
            </a:extLst>
          </p:cNvPr>
          <p:cNvSpPr txBox="1"/>
          <p:nvPr/>
        </p:nvSpPr>
        <p:spPr>
          <a:xfrm>
            <a:off x="3551763" y="177660"/>
            <a:ext cx="358410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r>
              <a:rPr lang="pl-PL" dirty="0"/>
              <a:t>W S P I E R A J    U C Z C I W O Ś Ć </a:t>
            </a:r>
          </a:p>
        </p:txBody>
      </p:sp>
      <p:pic>
        <p:nvPicPr>
          <p:cNvPr id="62" name="Obraz 61">
            <a:extLst>
              <a:ext uri="{FF2B5EF4-FFF2-40B4-BE49-F238E27FC236}">
                <a16:creationId xmlns:a16="http://schemas.microsoft.com/office/drawing/2014/main" id="{3CE8073D-20B6-4D38-8056-3F8B30E89B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534" y="6968259"/>
            <a:ext cx="1465416" cy="402990"/>
          </a:xfrm>
          <a:prstGeom prst="rect">
            <a:avLst/>
          </a:prstGeom>
        </p:spPr>
      </p:pic>
      <p:sp>
        <p:nvSpPr>
          <p:cNvPr id="65" name="pole tekstowe 64">
            <a:extLst>
              <a:ext uri="{FF2B5EF4-FFF2-40B4-BE49-F238E27FC236}">
                <a16:creationId xmlns:a16="http://schemas.microsoft.com/office/drawing/2014/main" id="{D31AA71F-254D-4B65-AA4A-4654824DFDF9}"/>
              </a:ext>
            </a:extLst>
          </p:cNvPr>
          <p:cNvSpPr txBox="1"/>
          <p:nvPr/>
        </p:nvSpPr>
        <p:spPr>
          <a:xfrm>
            <a:off x="7065897" y="163637"/>
            <a:ext cx="358410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r>
              <a:rPr lang="pl-PL" dirty="0"/>
              <a:t>W S P I E R A J    U C Z C I W O Ś Ć </a:t>
            </a: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4F9F7517-BA8C-4AD5-A2D7-44A78B6B8E62}"/>
              </a:ext>
            </a:extLst>
          </p:cNvPr>
          <p:cNvSpPr txBox="1"/>
          <p:nvPr/>
        </p:nvSpPr>
        <p:spPr>
          <a:xfrm>
            <a:off x="7035579" y="854215"/>
            <a:ext cx="3584105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dirty="0">
                <a:solidFill>
                  <a:srgbClr val="FF0000"/>
                </a:solidFill>
              </a:rPr>
              <a:t>KLIENCIE, WEŹ PARAGON</a:t>
            </a:r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4F9F7517-BA8C-4AD5-A2D7-44A78B6B8E62}"/>
              </a:ext>
            </a:extLst>
          </p:cNvPr>
          <p:cNvSpPr txBox="1"/>
          <p:nvPr/>
        </p:nvSpPr>
        <p:spPr>
          <a:xfrm>
            <a:off x="3451474" y="840686"/>
            <a:ext cx="3584105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dirty="0">
                <a:solidFill>
                  <a:srgbClr val="FF0000"/>
                </a:solidFill>
              </a:rPr>
              <a:t>KLIENCIE, WEŹ PARAGON</a:t>
            </a:r>
          </a:p>
        </p:txBody>
      </p:sp>
      <p:pic>
        <p:nvPicPr>
          <p:cNvPr id="38" name="Obraz 37">
            <a:extLst>
              <a:ext uri="{FF2B5EF4-FFF2-40B4-BE49-F238E27FC236}">
                <a16:creationId xmlns:a16="http://schemas.microsoft.com/office/drawing/2014/main" id="{B574D080-1E6A-4133-B9FA-5898E3D906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063" y="1311845"/>
            <a:ext cx="2283731" cy="283039"/>
          </a:xfrm>
          <a:prstGeom prst="rect">
            <a:avLst/>
          </a:prstGeom>
        </p:spPr>
      </p:pic>
      <p:pic>
        <p:nvPicPr>
          <p:cNvPr id="39" name="Obraz 38">
            <a:extLst>
              <a:ext uri="{FF2B5EF4-FFF2-40B4-BE49-F238E27FC236}">
                <a16:creationId xmlns:a16="http://schemas.microsoft.com/office/drawing/2014/main" id="{B574D080-1E6A-4133-B9FA-5898E3D906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660" y="1311845"/>
            <a:ext cx="2283731" cy="283039"/>
          </a:xfrm>
          <a:prstGeom prst="rect">
            <a:avLst/>
          </a:prstGeom>
        </p:spPr>
      </p:pic>
      <p:sp>
        <p:nvSpPr>
          <p:cNvPr id="40" name="pole tekstowe 39">
            <a:extLst>
              <a:ext uri="{FF2B5EF4-FFF2-40B4-BE49-F238E27FC236}">
                <a16:creationId xmlns:a16="http://schemas.microsoft.com/office/drawing/2014/main" id="{7B6112D6-DA1F-49FC-B5C7-8CA5E70AF55D}"/>
              </a:ext>
            </a:extLst>
          </p:cNvPr>
          <p:cNvSpPr txBox="1"/>
          <p:nvPr/>
        </p:nvSpPr>
        <p:spPr>
          <a:xfrm>
            <a:off x="7135868" y="1665689"/>
            <a:ext cx="3446020" cy="27699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FF000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sz="1200" dirty="0">
                <a:solidFill>
                  <a:srgbClr val="002060"/>
                </a:solidFill>
              </a:rPr>
              <a:t>Biorąc paragon nic nie tracisz a wiele zyskujesz</a:t>
            </a:r>
          </a:p>
        </p:txBody>
      </p:sp>
      <p:sp>
        <p:nvSpPr>
          <p:cNvPr id="41" name="pole tekstowe 40">
            <a:extLst>
              <a:ext uri="{FF2B5EF4-FFF2-40B4-BE49-F238E27FC236}">
                <a16:creationId xmlns:a16="http://schemas.microsoft.com/office/drawing/2014/main" id="{7B6112D6-DA1F-49FC-B5C7-8CA5E70AF55D}"/>
              </a:ext>
            </a:extLst>
          </p:cNvPr>
          <p:cNvSpPr txBox="1"/>
          <p:nvPr/>
        </p:nvSpPr>
        <p:spPr>
          <a:xfrm>
            <a:off x="3551763" y="1646098"/>
            <a:ext cx="3446020" cy="27699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FF000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sz="1200" dirty="0">
                <a:solidFill>
                  <a:srgbClr val="002060"/>
                </a:solidFill>
              </a:rPr>
              <a:t>Biorąc paragon nic nie tracisz a wiele zyskujesz</a:t>
            </a:r>
          </a:p>
        </p:txBody>
      </p:sp>
      <p:sp>
        <p:nvSpPr>
          <p:cNvPr id="45" name="pole tekstowe 44">
            <a:extLst>
              <a:ext uri="{FF2B5EF4-FFF2-40B4-BE49-F238E27FC236}">
                <a16:creationId xmlns:a16="http://schemas.microsoft.com/office/drawing/2014/main" id="{B3774360-20B8-4D90-890D-CF374B7C18ED}"/>
              </a:ext>
            </a:extLst>
          </p:cNvPr>
          <p:cNvSpPr txBox="1"/>
          <p:nvPr/>
        </p:nvSpPr>
        <p:spPr>
          <a:xfrm>
            <a:off x="3819451" y="2103889"/>
            <a:ext cx="2848147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66700" indent="-266700">
              <a:lnSpc>
                <a:spcPct val="150000"/>
              </a:lnSpc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  <a:defRPr sz="1100" b="1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Nie biorąc paragonu GODZISZ SIĘ </a:t>
            </a:r>
            <a:br>
              <a:rPr lang="pl-PL" dirty="0"/>
            </a:br>
            <a:r>
              <a:rPr lang="pl-PL" dirty="0"/>
              <a:t>na uczestnictwo w szarej strefie.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Brak paragonu, to niższe wpływy </a:t>
            </a:r>
            <a:br>
              <a:rPr lang="pl-PL" dirty="0"/>
            </a:br>
            <a:r>
              <a:rPr lang="pl-PL" dirty="0"/>
              <a:t>do budżetu państwa, z którego finansowana jest TWOJA opieka zdrowotna, edukacja, bezpieczeństwo.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Unikanie rejestrowania sprzedaży na kasie fiskalnej to niższe wpływy do budżetu państwa, z których przeznaczane są środki na przeciwdziałanie bezrobociu i ochronę miejsc pracy.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Paragon oznacza wyższe kwoty przeznaczane z budżetu na usuwanie skutków gospodarczych kryzysu wywołanego </a:t>
            </a:r>
            <a:r>
              <a:rPr lang="pl-PL" dirty="0" err="1"/>
              <a:t>koronawirusem</a:t>
            </a:r>
            <a:r>
              <a:rPr lang="pl-PL" dirty="0"/>
              <a:t> w poszczególnych sektorach i przedsiębiorstwach.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Brak paragonu za wykonaną usługę </a:t>
            </a:r>
            <a:br>
              <a:rPr lang="pl-PL" dirty="0"/>
            </a:br>
            <a:r>
              <a:rPr lang="pl-PL" dirty="0"/>
              <a:t>lub zakupiony towar pozbawia CIĘ możliwości reklamacji lub dochodzenia swoich praw.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Paragon daje CI pewność, że sprzedawca jest uczciwy i gotowy wziąć odpowiedzialność za sprzedany towar</a:t>
            </a:r>
            <a:br>
              <a:rPr lang="pl-PL" dirty="0"/>
            </a:br>
            <a:r>
              <a:rPr lang="pl-PL" dirty="0"/>
              <a:t>lub usługę. </a:t>
            </a:r>
          </a:p>
        </p:txBody>
      </p:sp>
      <p:sp>
        <p:nvSpPr>
          <p:cNvPr id="46" name="pole tekstowe 45">
            <a:extLst>
              <a:ext uri="{FF2B5EF4-FFF2-40B4-BE49-F238E27FC236}">
                <a16:creationId xmlns:a16="http://schemas.microsoft.com/office/drawing/2014/main" id="{B3774360-20B8-4D90-890D-CF374B7C18ED}"/>
              </a:ext>
            </a:extLst>
          </p:cNvPr>
          <p:cNvSpPr txBox="1"/>
          <p:nvPr/>
        </p:nvSpPr>
        <p:spPr>
          <a:xfrm>
            <a:off x="7434804" y="2090000"/>
            <a:ext cx="2848147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66700" indent="-266700">
              <a:lnSpc>
                <a:spcPct val="150000"/>
              </a:lnSpc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  <a:defRPr sz="1100" b="1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Nie biorąc paragonu GODZISZ SIĘ </a:t>
            </a:r>
            <a:br>
              <a:rPr lang="pl-PL" dirty="0"/>
            </a:br>
            <a:r>
              <a:rPr lang="pl-PL" dirty="0"/>
              <a:t>na uczestnictwo w szarej strefie.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Brak paragonu, to niższe wpływy </a:t>
            </a:r>
            <a:br>
              <a:rPr lang="pl-PL" dirty="0"/>
            </a:br>
            <a:r>
              <a:rPr lang="pl-PL" dirty="0"/>
              <a:t>do budżetu państwa, z którego finansowana jest TWOJA opieka zdrowotna, edukacja, bezpieczeństwo.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Unikanie rejestrowania sprzedaży na kasie fiskalnej to niższe wpływy do budżetu państwa, z których przeznaczane są środki na przeciwdziałanie bezrobociu i ochronę miejsc pracy.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Paragon oznacza wyższe kwoty przeznaczane z budżetu na usuwanie skutków gospodarczych kryzysu wywołanego </a:t>
            </a:r>
            <a:r>
              <a:rPr lang="pl-PL" dirty="0" err="1"/>
              <a:t>koronawirusem</a:t>
            </a:r>
            <a:r>
              <a:rPr lang="pl-PL" dirty="0"/>
              <a:t> w poszczególnych sektorach i przedsiębiorstwach.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Brak paragonu za wykonaną usługę </a:t>
            </a:r>
            <a:br>
              <a:rPr lang="pl-PL" dirty="0"/>
            </a:br>
            <a:r>
              <a:rPr lang="pl-PL" dirty="0"/>
              <a:t>lub zakupiony towar pozbawia CIĘ możliwości reklamacji lub dochodzenia swoich praw.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Paragon daje CI pewność, że sprzedawca jest uczciwy i gotowy wziąć odpowiedzialność za sprzedany towar</a:t>
            </a:r>
            <a:br>
              <a:rPr lang="pl-PL" dirty="0"/>
            </a:br>
            <a:r>
              <a:rPr lang="pl-PL" dirty="0"/>
              <a:t>lub usługę. </a:t>
            </a:r>
          </a:p>
        </p:txBody>
      </p:sp>
    </p:spTree>
    <p:extLst>
      <p:ext uri="{BB962C8B-B14F-4D97-AF65-F5344CB8AC3E}">
        <p14:creationId xmlns:p14="http://schemas.microsoft.com/office/powerpoint/2010/main" val="118708712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921</Words>
  <Application>Microsoft Office PowerPoint</Application>
  <PresentationFormat>Niestandardowy</PresentationFormat>
  <Paragraphs>57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8" baseType="lpstr">
      <vt:lpstr>Yu Gothic Light</vt:lpstr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Wierzbicki Wojciech</dc:creator>
  <cp:lastModifiedBy>Marcin Nowak</cp:lastModifiedBy>
  <cp:revision>34</cp:revision>
  <cp:lastPrinted>2021-06-17T09:17:17Z</cp:lastPrinted>
  <dcterms:created xsi:type="dcterms:W3CDTF">2020-07-06T08:10:42Z</dcterms:created>
  <dcterms:modified xsi:type="dcterms:W3CDTF">2021-06-22T12:22:12Z</dcterms:modified>
</cp:coreProperties>
</file>